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2" r:id="rId5"/>
    <p:sldId id="258" r:id="rId6"/>
    <p:sldId id="273" r:id="rId7"/>
    <p:sldId id="260" r:id="rId8"/>
    <p:sldId id="261" r:id="rId9"/>
    <p:sldId id="263" r:id="rId10"/>
    <p:sldId id="268" r:id="rId11"/>
    <p:sldId id="270" r:id="rId12"/>
    <p:sldId id="27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E0E"/>
    <a:srgbClr val="16080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80720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kk-KZ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Тақырып</a:t>
            </a:r>
          </a:p>
          <a:p>
            <a:endParaRPr lang="kk-KZ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Прогамдық және постгамдық сәйкессіздікті</a:t>
            </a:r>
          </a:p>
          <a:p>
            <a:r>
              <a:rPr lang="kk-KZ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іn vitro жағдайында жеңу</a:t>
            </a:r>
            <a:endParaRPr lang="ru-RU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Постгамды сәйкессіздіктің себептері қандай</a:t>
            </a: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Font typeface="+mj-lt"/>
              <a:buAutoNum type="arabicParenR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Екі спермидің бірі мен бірі жабысып, олардың ажырамауы;</a:t>
            </a:r>
          </a:p>
          <a:p>
            <a:pPr marL="514350" indent="-514350">
              <a:buFont typeface="+mj-lt"/>
              <a:buAutoNum type="arabicParenR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Спермидің жұмыртқа клеткасымен қосылмауы;</a:t>
            </a:r>
          </a:p>
          <a:p>
            <a:pPr marL="514350" indent="-514350">
              <a:buFont typeface="+mj-lt"/>
              <a:buAutoNum type="arabicParenR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Спермидің орталық клеткаға қосылмауы, эндоспермнің баяу дамуы;</a:t>
            </a:r>
          </a:p>
          <a:p>
            <a:pPr marL="514350" indent="-514350">
              <a:buFont typeface="+mj-lt"/>
              <a:buAutoNum type="arabicParenR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Эндоспрм мен ұрықтың жұғымсыздығы (эндоспрем ұрықтың дамуын тежейтін заттар бөлуі);</a:t>
            </a:r>
          </a:p>
          <a:p>
            <a:pPr marL="514350" indent="-514350">
              <a:buFont typeface="+mj-lt"/>
              <a:buAutoNum type="arabicParenR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Ұрық пен эндоспермнің даму мерзімдерінің сәйкес келмеуі;</a:t>
            </a:r>
          </a:p>
          <a:p>
            <a:pPr marL="514350" indent="-514350">
              <a:buFont typeface="+mj-lt"/>
              <a:buAutoNum type="arabicParenR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Басқа да толық зерттелмеген құбылыстар</a:t>
            </a:r>
          </a:p>
          <a:p>
            <a:pPr marL="514350" indent="-514350">
              <a:buFont typeface="+mj-lt"/>
              <a:buAutoNum type="arabicParenR"/>
            </a:pPr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08712"/>
          </a:xfrm>
          <a:solidFill>
            <a:srgbClr val="002060"/>
          </a:solidFill>
        </p:spPr>
        <p:txBody>
          <a:bodyPr>
            <a:normAutofit lnSpcReduction="10000"/>
          </a:bodyPr>
          <a:lstStyle/>
          <a:p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Эмбриокультура</a:t>
            </a: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постгамдық сиымсыздықты жеңуден басқа, селекция процестерін айтарлықтай жылдамдатады.</a:t>
            </a:r>
          </a:p>
          <a:p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Ұрықтардың өнуін тежейтін тыныштық кезеңін жою (магнолия, зәйтүн пальмасы, құртқашаш,орхидея);</a:t>
            </a:r>
          </a:p>
          <a:p>
            <a:pPr>
              <a:buFont typeface="Wingdings" pitchFamily="2" charset="2"/>
              <a:buChar char="ü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Өсімдіктердің көбею циклін қысқарту;</a:t>
            </a:r>
          </a:p>
          <a:p>
            <a:pPr>
              <a:buFont typeface="Wingdings" pitchFamily="2" charset="2"/>
              <a:buChar char="ü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Өсімдіктердің өздігінен тозаңданбауын жеңу;</a:t>
            </a:r>
          </a:p>
          <a:p>
            <a:pPr>
              <a:buFont typeface="Wingdings" pitchFamily="2" charset="2"/>
              <a:buChar char="ü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Тұқымның өнгіштік қабілетін тез анықтау;</a:t>
            </a:r>
          </a:p>
          <a:p>
            <a:pPr>
              <a:buFont typeface="Wingdings" pitchFamily="2" charset="2"/>
              <a:buChar char="ü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Тұқым өнгіштігін күшейту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6632"/>
            <a:ext cx="8507288" cy="6552728"/>
          </a:xfrm>
          <a:solidFill>
            <a:srgbClr val="001E0E"/>
          </a:solidFill>
        </p:spPr>
        <p:txBody>
          <a:bodyPr/>
          <a:lstStyle/>
          <a:p>
            <a:pPr>
              <a:buNone/>
            </a:pPr>
            <a:r>
              <a:rPr lang="kk-K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Эндоспермді </a:t>
            </a:r>
            <a:r>
              <a:rPr lang="en-US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 vitro - </a:t>
            </a:r>
            <a:r>
              <a:rPr lang="kk-KZ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жағдайында өсіру</a:t>
            </a:r>
          </a:p>
          <a:p>
            <a:pPr>
              <a:buNone/>
            </a:pPr>
            <a:endParaRPr lang="kk-KZ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Эндосперм клеткалары үшплоидты болады. Яғни,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vitro –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жағдайында эндосперм клеткаларынан үшплоидты өсімдіктер </a:t>
            </a:r>
            <a:r>
              <a:rPr lang="kk-KZ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(цитрус, алма, күріш, сандал)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өсіріп алуға болады.</a:t>
            </a:r>
          </a:p>
          <a:p>
            <a:pPr algn="just">
              <a:buNone/>
            </a:pP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Селекция үшін үшплоидты өсімдіктер (азық-  түлік дақылдарын) алудың маңызы зор. </a:t>
            </a:r>
          </a:p>
          <a:p>
            <a:pPr algn="just">
              <a:buNone/>
            </a:pP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Оларды дәстүрлі әдіспен (тетраплоидты өсімдіктерді диплоидтармен бұдандастыру)  алу өте қиын.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712968" cy="6480720"/>
          </a:xfrm>
        </p:spPr>
        <p:txBody>
          <a:bodyPr/>
          <a:lstStyle/>
          <a:p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Жоспар:</a:t>
            </a:r>
          </a:p>
          <a:p>
            <a:endParaRPr lang="kk-KZ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908720"/>
            <a:ext cx="8568952" cy="864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kk-KZ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 algn="just">
              <a:buAutoNum type="arabicPeriod"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Клеткалық селекция әдістері</a:t>
            </a:r>
          </a:p>
          <a:p>
            <a:pPr marL="742950" indent="-742950" algn="just">
              <a:buAutoNum type="arabicPeriod"/>
            </a:pPr>
            <a:endParaRPr lang="kk-KZ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 algn="just"/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Прогамды сәйкессіздікті жеңу</a:t>
            </a:r>
          </a:p>
          <a:p>
            <a:pPr marL="742950" indent="-742950" algn="just"/>
            <a:endParaRPr lang="kk-KZ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 algn="just"/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Постгамды сәкессіздікті жеңу</a:t>
            </a:r>
          </a:p>
          <a:p>
            <a:pPr marL="742950" indent="-742950" algn="just"/>
            <a:endParaRPr lang="kk-KZ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 algn="just"/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kk-KZ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Эндоспермді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vitro - 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жағдайында өсіру</a:t>
            </a:r>
          </a:p>
          <a:p>
            <a:pPr marL="742950" indent="-742950" algn="just"/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kk-KZ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  <a:solidFill>
            <a:schemeClr val="accent2"/>
          </a:solidFill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Клеткалық технологияның бір бағыты </a:t>
            </a:r>
          </a:p>
          <a:p>
            <a:pPr>
              <a:buNone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өсімдіктердің жаңа сортаттары мен</a:t>
            </a:r>
          </a:p>
          <a:p>
            <a:pPr>
              <a:buNone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формаларын алуда дәстүрлі сұрыптау </a:t>
            </a:r>
          </a:p>
          <a:p>
            <a:pPr>
              <a:buNone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процестерін  қысқартуға әрі жеңілдетуге</a:t>
            </a:r>
          </a:p>
          <a:p>
            <a:pPr>
              <a:buNone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мүмкіндік береді.</a:t>
            </a:r>
          </a:p>
          <a:p>
            <a:endParaRPr lang="kk-KZ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vitro 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жағдайында оқшауланып алынған</a:t>
            </a:r>
          </a:p>
          <a:p>
            <a:pPr>
              <a:buNone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клеткалар мен ұлпа культураларын өсіру</a:t>
            </a:r>
          </a:p>
          <a:p>
            <a:pPr>
              <a:buNone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әдістерін шартты түрде екі топқа бөлуге</a:t>
            </a:r>
          </a:p>
          <a:p>
            <a:pPr>
              <a:buNone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болады.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  <a:solidFill>
            <a:schemeClr val="accent2"/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k-KZ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kk-KZ" sz="28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Бірінші топ – көмекші технологиялар. </a:t>
            </a:r>
            <a:r>
              <a:rPr lang="kk-KZ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Олар кәдімгі сұрыптауды алмастырмайды, оған қызмет жасайды.  Оларға: </a:t>
            </a:r>
          </a:p>
          <a:p>
            <a:pPr>
              <a:buNone/>
            </a:pPr>
            <a:endParaRPr lang="kk-KZ" sz="2800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 vitro </a:t>
            </a:r>
            <a:r>
              <a:rPr lang="kk-KZ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жағдайында </a:t>
            </a:r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ұрықтандыру </a:t>
            </a:r>
            <a:r>
              <a:rPr lang="kk-KZ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28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прогамды сыйымсыздықты жеңу</a:t>
            </a:r>
            <a:r>
              <a:rPr lang="kk-KZ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Түқымбүр мен  пісіп жетілмеген бұдан ұрықтарын өсіру </a:t>
            </a:r>
            <a:r>
              <a:rPr lang="kk-KZ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28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постгамды сәйкессіздікті жеңу</a:t>
            </a:r>
            <a:r>
              <a:rPr lang="kk-KZ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Font typeface="Wingdings" pitchFamily="2" charset="2"/>
              <a:buChar char="ü"/>
            </a:pPr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Тозаңқап пен тозаңдарды өсіру арқылы </a:t>
            </a:r>
            <a:r>
              <a:rPr lang="kk-KZ" sz="28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гаплоидтарды</a:t>
            </a:r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алу;</a:t>
            </a:r>
          </a:p>
          <a:p>
            <a:pPr>
              <a:buFont typeface="Wingdings" pitchFamily="2" charset="2"/>
              <a:buChar char="ü"/>
            </a:pPr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Оқшаулап алынған клеткалар, ұлпалар мен мүшелерді </a:t>
            </a:r>
            <a:r>
              <a:rPr lang="kk-KZ" sz="28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криосақтау</a:t>
            </a:r>
            <a:r>
              <a:rPr lang="kk-KZ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Әріден будандастырылған бұдандарды </a:t>
            </a:r>
            <a:r>
              <a:rPr lang="kk-KZ" sz="28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микрокөбейту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80720"/>
          </a:xfrm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pPr algn="just"/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339752" y="1556792"/>
            <a:ext cx="3672408" cy="3096344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Өсімдіктерді сұрыптау </a:t>
            </a:r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мақсатында 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vitro </a:t>
            </a:r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жағдайында қолданылатын қосалқы </a:t>
            </a:r>
            <a:r>
              <a:rPr lang="kk-KZ" sz="28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әдістер</a:t>
            </a:r>
          </a:p>
          <a:p>
            <a:pPr algn="ctr"/>
            <a:endParaRPr lang="ru-RU" dirty="0"/>
          </a:p>
        </p:txBody>
      </p:sp>
      <p:sp>
        <p:nvSpPr>
          <p:cNvPr id="5" name="Овал 4"/>
          <p:cNvSpPr/>
          <p:nvPr/>
        </p:nvSpPr>
        <p:spPr>
          <a:xfrm rot="2171595">
            <a:off x="-19015" y="3877113"/>
            <a:ext cx="3805668" cy="2278430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Құнды бұдандарды микрокөбейту</a:t>
            </a:r>
          </a:p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 rot="20733901">
            <a:off x="411565" y="659209"/>
            <a:ext cx="4176464" cy="1198495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Эмбриокультура</a:t>
            </a:r>
          </a:p>
          <a:p>
            <a:pPr algn="ctr"/>
            <a:endParaRPr lang="ru-RU" sz="2800" b="1" dirty="0"/>
          </a:p>
        </p:txBody>
      </p:sp>
      <p:sp>
        <p:nvSpPr>
          <p:cNvPr id="7" name="Овал 6"/>
          <p:cNvSpPr/>
          <p:nvPr/>
        </p:nvSpPr>
        <p:spPr>
          <a:xfrm rot="741094">
            <a:off x="4809574" y="297734"/>
            <a:ext cx="3888432" cy="14936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vitro </a:t>
            </a:r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жағдайында ұрықтандыру</a:t>
            </a:r>
          </a:p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 rot="20297447">
            <a:off x="4063233" y="4481060"/>
            <a:ext cx="4978073" cy="1509798"/>
          </a:xfrm>
          <a:prstGeom prst="ellipse">
            <a:avLst/>
          </a:prstGeom>
          <a:solidFill>
            <a:srgbClr val="001E0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Гаплоидтарды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 vitro </a:t>
            </a:r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жағдайында алу</a:t>
            </a:r>
          </a:p>
          <a:p>
            <a:pPr algn="ctr"/>
            <a:endParaRPr lang="ru-RU" sz="2400" b="1" dirty="0"/>
          </a:p>
        </p:txBody>
      </p:sp>
      <p:sp>
        <p:nvSpPr>
          <p:cNvPr id="9" name="Овал 8"/>
          <p:cNvSpPr/>
          <p:nvPr/>
        </p:nvSpPr>
        <p:spPr>
          <a:xfrm rot="20011964">
            <a:off x="5724128" y="2492896"/>
            <a:ext cx="3096344" cy="115212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криосақтау</a:t>
            </a:r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11" name="Стрелка вниз 10"/>
          <p:cNvSpPr/>
          <p:nvPr/>
        </p:nvSpPr>
        <p:spPr>
          <a:xfrm rot="12924126">
            <a:off x="5733414" y="1412634"/>
            <a:ext cx="464328" cy="677455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3075106">
            <a:off x="2554027" y="4186108"/>
            <a:ext cx="590481" cy="64807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7969238">
            <a:off x="2195736" y="1340768"/>
            <a:ext cx="504056" cy="72008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4543225">
            <a:off x="5864332" y="3215840"/>
            <a:ext cx="468052" cy="76236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19177435">
            <a:off x="5646782" y="4231127"/>
            <a:ext cx="474948" cy="602786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435280" cy="6480720"/>
          </a:xfrm>
          <a:solidFill>
            <a:schemeClr val="accent2"/>
          </a:solidFill>
        </p:spPr>
        <p:txBody>
          <a:bodyPr/>
          <a:lstStyle/>
          <a:p>
            <a:pPr algn="just">
              <a:buNone/>
            </a:pPr>
            <a:r>
              <a:rPr lang="kk-KZ" dirty="0" smtClean="0"/>
              <a:t>    </a:t>
            </a: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Екінші топ</a:t>
            </a: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дәстүрлі селекциялық әдістерден тәуелсіз,  </a:t>
            </a: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өсімдіктердің жаңа формалары мен сорттарын алу әдістері</a:t>
            </a: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Оларға:</a:t>
            </a:r>
          </a:p>
          <a:p>
            <a:pPr algn="just">
              <a:buNone/>
            </a:pPr>
            <a:endParaRPr lang="kk-KZ" sz="1000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Каллустық ұлпаларды қолдану арқылы </a:t>
            </a: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клеткалық селекция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Сомалық бұдандастыру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(оқшауланып алынған протопласттарды өзара бұдандастыру және жыныссыз гибридтерді 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алу;</a:t>
            </a:r>
          </a:p>
          <a:p>
            <a:pPr algn="just">
              <a:buFont typeface="Wingdings" pitchFamily="2" charset="2"/>
              <a:buChar char="ü"/>
            </a:pP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Гендік инженерия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8964488" cy="6624736"/>
          </a:xfrm>
          <a:solidFill>
            <a:srgbClr val="FFC000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88640"/>
            <a:ext cx="8712968" cy="1008112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Өсімдіктердің өз ара ұрықтана алмау себептері: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484784"/>
            <a:ext cx="3816424" cy="504056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Физиологиялық</a:t>
            </a:r>
            <a:r>
              <a:rPr lang="kk-KZ" sz="28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/>
            <a:endParaRPr lang="kk-KZ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AutoNum type="arabicParenR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Тозаңның</a:t>
            </a:r>
          </a:p>
          <a:p>
            <a:pPr marL="514350" indent="-514350" algn="ctr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тіршілік мерзімінің қысқалығы;</a:t>
            </a:r>
          </a:p>
          <a:p>
            <a:pPr marL="514350" indent="-514350" algn="ctr"/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AutoNum type="arabicParenR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Аналық және аталық гаметалардың </a:t>
            </a:r>
          </a:p>
          <a:p>
            <a:pPr marL="342900" indent="-342900" algn="ctr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дамып жетілетін уақыттарының </a:t>
            </a:r>
          </a:p>
          <a:p>
            <a:pPr marL="342900" indent="-342900" algn="ctr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сәйкес келмеуі </a:t>
            </a:r>
          </a:p>
          <a:p>
            <a:pPr marL="342900" indent="-342900" algn="ctr">
              <a:buAutoNum type="arabicParenR"/>
            </a:pPr>
            <a:endParaRPr lang="kk-KZ" u="sng" dirty="0" smtClean="0"/>
          </a:p>
          <a:p>
            <a:pPr marL="342900" indent="-342900" algn="ctr">
              <a:buAutoNum type="arabicParenR"/>
            </a:pPr>
            <a:endParaRPr lang="ru-RU" u="sng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11960" y="1340768"/>
            <a:ext cx="4608512" cy="5328592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Морфологиялық:</a:t>
            </a:r>
          </a:p>
          <a:p>
            <a:pPr algn="ctr"/>
            <a:endParaRPr lang="kk-KZ" sz="105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Аналық мойны мен тозаң түтігінің ұзындықтарының бірдей болмауы;</a:t>
            </a:r>
          </a:p>
          <a:p>
            <a:pPr marL="457200" indent="-457200" algn="just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2) Тозаңның өнуге қабілеті болмауынан немесе тозаң түтігінің өсуінің тоқтап қалуынан оның ішіндегі спермийлер ұрық қалтасына жете алмауы;</a:t>
            </a:r>
          </a:p>
          <a:p>
            <a:pPr algn="just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3) Аталық гаметаның жұмыртқа клеткасымен  қосылмауы </a:t>
            </a:r>
          </a:p>
          <a:p>
            <a:pPr algn="ctr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1691680" y="1052736"/>
            <a:ext cx="936104" cy="57606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012160" y="908720"/>
            <a:ext cx="864096" cy="57606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  <a:solidFill>
            <a:srgbClr val="00B050"/>
          </a:solidFill>
        </p:spPr>
        <p:txBody>
          <a:bodyPr/>
          <a:lstStyle/>
          <a:p>
            <a:pPr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8640"/>
            <a:ext cx="8712968" cy="129614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Прогамды сәйкессіздікті жеңу </a:t>
            </a:r>
          </a:p>
          <a:p>
            <a:pPr algn="ctr"/>
            <a:r>
              <a:rPr lang="kk-KZ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 vitro </a:t>
            </a:r>
            <a:r>
              <a:rPr lang="kk-KZ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жағдайында ұрықтандыру)</a:t>
            </a:r>
            <a:endParaRPr lang="ru-RU" sz="3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988840"/>
            <a:ext cx="2808312" cy="460851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Өсімдіктен оқшауланып алынған түйінге</a:t>
            </a:r>
          </a:p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тозаңдар жағып, жасанды қоректік </a:t>
            </a:r>
          </a:p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ортада өсіреді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19872" y="1916832"/>
            <a:ext cx="5472608" cy="475252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Түйінді жарып, ішіндегі </a:t>
            </a:r>
            <a:r>
              <a:rPr lang="kk-KZ" sz="28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тұқым бүрді планцетамен қоса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бөліп алып жасанды қоректік ортаға отырғызады, оның бетіне немесе жанына тозаңдарды себеді</a:t>
            </a:r>
          </a:p>
          <a:p>
            <a:pPr algn="just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1187624" y="1340768"/>
            <a:ext cx="1152128" cy="864096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5796136" y="1484784"/>
            <a:ext cx="1224136" cy="864096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  <a:solidFill>
            <a:schemeClr val="accent2">
              <a:lumMod val="50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kk-KZ" sz="40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Постгамды сәкессіздікті жеңу</a:t>
            </a:r>
          </a:p>
          <a:p>
            <a:pPr>
              <a:buNone/>
            </a:pPr>
            <a:endParaRPr lang="kk-KZ" sz="4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kk-KZ" sz="40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Постгамды сәйкессіздік </a:t>
            </a:r>
            <a:r>
              <a:rPr lang="kk-K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ұрықтану процесі өткеннен кейін пайда болған ұрық пен оны қоршап тұрған ұлпалардың генетикалық сәйкессіздігі.</a:t>
            </a:r>
          </a:p>
          <a:p>
            <a:pPr>
              <a:buFont typeface="Wingdings" pitchFamily="2" charset="2"/>
              <a:buChar char="Ø"/>
            </a:pPr>
            <a:endParaRPr lang="kk-KZ" sz="4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kk-K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Бұл әдісті </a:t>
            </a:r>
            <a:r>
              <a:rPr lang="kk-KZ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түраралық </a:t>
            </a:r>
            <a:r>
              <a:rPr lang="kk-K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kk-KZ" sz="40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арпа мен бидай, арпа мен қара бидай, диплоидтық және үшплоидтық күріш</a:t>
            </a:r>
            <a:r>
              <a:rPr lang="kk-K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kk-KZ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және туысаралық будандар алу үшін қолданылады</a:t>
            </a:r>
            <a:r>
              <a:rPr lang="kk-K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kk-KZ" sz="4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508</Words>
  <Application>Microsoft Office PowerPoint</Application>
  <PresentationFormat>Экран (4:3)</PresentationFormat>
  <Paragraphs>100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87</cp:revision>
  <dcterms:created xsi:type="dcterms:W3CDTF">2010-10-20T12:20:35Z</dcterms:created>
  <dcterms:modified xsi:type="dcterms:W3CDTF">2014-08-16T12:03:55Z</dcterms:modified>
</cp:coreProperties>
</file>